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331" r:id="rId3"/>
    <p:sldId id="271" r:id="rId4"/>
    <p:sldId id="274" r:id="rId5"/>
    <p:sldId id="376" r:id="rId6"/>
    <p:sldId id="368" r:id="rId7"/>
    <p:sldId id="369" r:id="rId8"/>
    <p:sldId id="374" r:id="rId9"/>
    <p:sldId id="373" r:id="rId10"/>
    <p:sldId id="372" r:id="rId11"/>
    <p:sldId id="375" r:id="rId12"/>
    <p:sldId id="37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2000"/>
    <a:srgbClr val="B81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B0F91F-13B1-487A-91EE-ED17E6B334BA}" v="9" dt="2023-11-06T20:21:34.325"/>
    <p1510:client id="{82B7BBC3-1820-4717-82C3-92B14CD256EC}" v="15" dt="2023-11-07T17:44:20.3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0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on Young" userId="ffeb84c8-65fe-43db-b95e-3c02de1ee819" providerId="ADAL" clId="{82B7BBC3-1820-4717-82C3-92B14CD256EC}"/>
    <pc:docChg chg="custSel modSld">
      <pc:chgData name="Aaron Young" userId="ffeb84c8-65fe-43db-b95e-3c02de1ee819" providerId="ADAL" clId="{82B7BBC3-1820-4717-82C3-92B14CD256EC}" dt="2023-11-07T17:44:31.926" v="9" actId="1076"/>
      <pc:docMkLst>
        <pc:docMk/>
      </pc:docMkLst>
      <pc:sldChg chg="addSp delSp modSp mod">
        <pc:chgData name="Aaron Young" userId="ffeb84c8-65fe-43db-b95e-3c02de1ee819" providerId="ADAL" clId="{82B7BBC3-1820-4717-82C3-92B14CD256EC}" dt="2023-11-07T17:44:31.926" v="9" actId="1076"/>
        <pc:sldMkLst>
          <pc:docMk/>
          <pc:sldMk cId="2458459573" sldId="375"/>
        </pc:sldMkLst>
        <pc:graphicFrameChg chg="del mod">
          <ac:chgData name="Aaron Young" userId="ffeb84c8-65fe-43db-b95e-3c02de1ee819" providerId="ADAL" clId="{82B7BBC3-1820-4717-82C3-92B14CD256EC}" dt="2023-11-07T17:44:09.361" v="2" actId="478"/>
          <ac:graphicFrameMkLst>
            <pc:docMk/>
            <pc:sldMk cId="2458459573" sldId="375"/>
            <ac:graphicFrameMk id="8" creationId="{B524E75D-FCF9-4996-A7E3-B1225DC67911}"/>
          </ac:graphicFrameMkLst>
        </pc:graphicFrameChg>
        <pc:picChg chg="add mod">
          <ac:chgData name="Aaron Young" userId="ffeb84c8-65fe-43db-b95e-3c02de1ee819" providerId="ADAL" clId="{82B7BBC3-1820-4717-82C3-92B14CD256EC}" dt="2023-11-07T17:44:31.926" v="9" actId="1076"/>
          <ac:picMkLst>
            <pc:docMk/>
            <pc:sldMk cId="2458459573" sldId="375"/>
            <ac:picMk id="6" creationId="{DB8DB053-3152-8CA1-54E0-BBF31B42BC3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D1B50-AE70-80DB-5F5C-C0656E364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B85C0-544E-13C2-3517-250C599587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849C0-59E2-A98A-E357-98A1E3F99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F175E-B6F0-475C-BC58-5949B6365D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C2F0A-20EC-0F06-5542-7D788B9D7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98B2F-CCDA-4455-3D82-E6B294124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F22D-506E-426D-831B-3EDC496B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4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B8971-B018-AAC8-09E0-DCD5F7131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257B3-6B40-9440-5148-391A095D9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96CA1-4D0D-1594-703B-6E84C0F3A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F175E-B6F0-475C-BC58-5949B6365D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4922B-72E2-DB22-BF08-0504E930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174DF-50EC-38B0-70E2-7FF0E60A1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F22D-506E-426D-831B-3EDC496B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08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7C3786-C7E8-B816-B9A0-6462C5B91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5E355F-7E4D-2304-D926-46B3FBFF0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3899E-6DFF-6B1C-F5C8-68D5FFED9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F175E-B6F0-475C-BC58-5949B6365D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6C9C9-8541-ABB0-7791-579292C87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0B55A-5029-FB51-307D-022E8B6C5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F22D-506E-426D-831B-3EDC496B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07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Bran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1659745" y="1395859"/>
            <a:ext cx="9658097" cy="4474170"/>
          </a:xfrm>
          <a:prstGeom prst="rect">
            <a:avLst/>
          </a:prstGeom>
        </p:spPr>
        <p:txBody>
          <a:bodyPr anchor="ctr"/>
          <a:lstStyle>
            <a:lvl1pPr>
              <a:defRPr sz="4366" b="0" i="0">
                <a:solidFill>
                  <a:srgbClr val="E72000"/>
                </a:solidFill>
                <a:latin typeface="+mn-lt"/>
                <a:ea typeface="URW Grotesk T Light" charset="0"/>
                <a:cs typeface="URW Grotesk T Light" charset="0"/>
              </a:defRPr>
            </a:lvl1pPr>
            <a:lvl2pPr>
              <a:defRPr sz="4366" b="0" i="0">
                <a:solidFill>
                  <a:srgbClr val="E72000"/>
                </a:solidFill>
                <a:latin typeface="+mn-lt"/>
                <a:ea typeface="URW Grotesk T Light" charset="0"/>
                <a:cs typeface="URW Grotesk T Light" charset="0"/>
              </a:defRPr>
            </a:lvl2pPr>
            <a:lvl3pPr>
              <a:defRPr sz="4366" b="0" i="0">
                <a:solidFill>
                  <a:srgbClr val="E72000"/>
                </a:solidFill>
                <a:latin typeface="+mn-lt"/>
                <a:ea typeface="URW Grotesk T Light" charset="0"/>
                <a:cs typeface="URW Grotesk T Light" charset="0"/>
              </a:defRPr>
            </a:lvl3pPr>
            <a:lvl4pPr>
              <a:defRPr sz="4366" b="0" i="0">
                <a:solidFill>
                  <a:srgbClr val="E72000"/>
                </a:solidFill>
                <a:latin typeface="+mn-lt"/>
                <a:ea typeface="URW Grotesk T Light" charset="0"/>
                <a:cs typeface="URW Grotesk T Light" charset="0"/>
              </a:defRPr>
            </a:lvl4pPr>
            <a:lvl5pPr>
              <a:defRPr sz="4366" b="0" i="0">
                <a:solidFill>
                  <a:srgbClr val="E72000"/>
                </a:solidFill>
                <a:latin typeface="+mn-lt"/>
                <a:ea typeface="URW Grotesk T Light" charset="0"/>
                <a:cs typeface="URW Grotesk T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9"/>
          <p:cNvSpPr>
            <a:spLocks noGrp="1"/>
          </p:cNvSpPr>
          <p:nvPr>
            <p:ph type="title" hasCustomPrompt="1"/>
          </p:nvPr>
        </p:nvSpPr>
        <p:spPr>
          <a:xfrm>
            <a:off x="4617248" y="286874"/>
            <a:ext cx="7163072" cy="296877"/>
          </a:xfrm>
          <a:prstGeom prst="rect">
            <a:avLst/>
          </a:prstGeom>
        </p:spPr>
        <p:txBody>
          <a:bodyPr/>
          <a:lstStyle>
            <a:lvl1pPr algn="r">
              <a:defRPr sz="1940" b="1" i="0">
                <a:solidFill>
                  <a:srgbClr val="E72000"/>
                </a:solidFill>
                <a:latin typeface="+mn-lt"/>
                <a:ea typeface="URW Grotesk" charset="0"/>
                <a:cs typeface="URW Grotes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595108" y="6182912"/>
            <a:ext cx="293633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E7A3-E23D-E743-B838-FAE50462FAD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630175" y="6940789"/>
            <a:ext cx="7301337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0" indent="0">
              <a:buNone/>
              <a:defRPr sz="1092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Add captions here</a:t>
            </a:r>
          </a:p>
          <a:p>
            <a:pPr lvl="0"/>
            <a:endParaRPr lang="en-US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683816" y="656535"/>
            <a:ext cx="3096136" cy="323454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940" b="0" i="0" baseline="0">
                <a:latin typeface="+mn-lt"/>
                <a:cs typeface="URWGroteskConLig"/>
              </a:defRPr>
            </a:lvl1pPr>
            <a:lvl2pPr marL="277246" indent="0" algn="r">
              <a:buNone/>
              <a:defRPr sz="1940" b="0" i="0">
                <a:latin typeface="URWGroteskTLig"/>
                <a:cs typeface="URWGroteskTLig"/>
              </a:defRPr>
            </a:lvl2pPr>
            <a:lvl3pPr marL="554492" indent="0" algn="r">
              <a:buNone/>
              <a:defRPr sz="1940" b="0" i="0">
                <a:latin typeface="URWGroteskTLig"/>
                <a:cs typeface="URWGroteskTLig"/>
              </a:defRPr>
            </a:lvl3pPr>
            <a:lvl4pPr marL="831738" indent="0" algn="r">
              <a:buNone/>
              <a:defRPr sz="1940" b="0" i="0">
                <a:latin typeface="URWGroteskTLig"/>
                <a:cs typeface="URWGroteskTLig"/>
              </a:defRPr>
            </a:lvl4pPr>
            <a:lvl5pPr marL="1108984" indent="0" algn="r">
              <a:buNone/>
              <a:defRPr sz="1940" b="0" i="0">
                <a:latin typeface="URWGroteskTLig"/>
                <a:cs typeface="URWGroteskTLig"/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pic>
        <p:nvPicPr>
          <p:cNvPr id="14" name="Picture 13" descr="Nebraska_N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9" y="6022777"/>
            <a:ext cx="554532" cy="51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7000" fill="hold"/>
                        <p:tgtEl>
                          <p:spTgt spid="1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C403C-A169-23FD-71C2-512BA2A5B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AC498-7E98-2F46-B755-DC0084CD2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8CD6E-83F2-5DC2-A17E-F0E39AF30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F175E-B6F0-475C-BC58-5949B6365D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5954B-9C0C-0560-FD43-E2116E7A7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75F04-B737-BD19-6B31-F62BB536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F22D-506E-426D-831B-3EDC496B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2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7AEF4-C065-EFBA-DF1B-76192C4B8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C9E0B-ECEB-E525-A348-2E77BF027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AE3AE-FC54-1AE8-832A-51D5F233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F175E-B6F0-475C-BC58-5949B6365D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6DFF3-2E6D-EEF9-5EB8-9B701CE4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2BD91-6032-F577-5DAF-47AC8D12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F22D-506E-426D-831B-3EDC496B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38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048A8-233D-A130-AA97-AB1CE39A0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53065-D391-BBE9-4570-6EA8E2694B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4BB88-62FE-44CD-4127-2611286BF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2ECB4-CE17-BCA9-CA24-3D6E3540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F175E-B6F0-475C-BC58-5949B6365D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078145-C1AF-9508-94DA-11D3BB507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2C24BB-263F-1E9F-286E-23F0621A7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F22D-506E-426D-831B-3EDC496B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3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5C138-00E4-9FB4-E371-1DF70ACE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05E35-9B40-07D8-FED8-078D23E48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19C18-DB2E-61CB-545D-221870715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4761CE-5667-C234-8988-B5D861FE9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ED1F49-FCDE-4A46-479A-17B0C0CCCE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452B3-89D6-B6DB-900A-928138F42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F175E-B6F0-475C-BC58-5949B6365D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505629-69FE-80EB-136B-448059D8D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7ADD22-59AE-7B3A-8EBA-F8B9D2ADC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F22D-506E-426D-831B-3EDC496B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9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EB7E0-187C-FC1C-E3D1-A66D32249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CB145A-D87C-17FF-EF39-EBEFDE50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F175E-B6F0-475C-BC58-5949B6365D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2E66BE-B651-9AB3-2060-E07C4516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AEB04B-F52F-48A2-AE02-D6D580A44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F22D-506E-426D-831B-3EDC496B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53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4872B8-C80F-E1A8-845B-EC04F5BBC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F175E-B6F0-475C-BC58-5949B6365D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A1A700-DE30-443B-AE66-10A449A54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50A25-7144-4C40-73F3-3784C6A9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F22D-506E-426D-831B-3EDC496B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4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4CC1-7C37-C6A6-56CE-6A4EEE37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6CF2B-C861-6231-9C79-E46255F4F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47353-D59A-3327-A05A-F3D2D2B64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40B53-C6FB-19D8-D304-8E4B29A6C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F175E-B6F0-475C-BC58-5949B6365D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5D53D5-B54F-E4E2-0C2F-5356792A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88DD2-2604-2BEF-B1BA-14CDC250D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F22D-506E-426D-831B-3EDC496B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35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636E3-4C95-AF04-F418-A832DC84D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F03A35-2DCD-D50F-6675-D6DDAC165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B1289C-2F33-5686-08DD-58B859893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C6C05-1FCA-362B-E5C3-453D58008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F175E-B6F0-475C-BC58-5949B6365D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63E079-1534-4B3F-D369-A7AD48A48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C0D19-7E49-6310-FC2C-C9AA5F5D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AF22D-506E-426D-831B-3EDC496B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51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C195B-858D-D002-7EBB-7B2DF1001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B1286-0A27-1FF0-3662-4FDC93ECA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AF7A6-0125-29E4-ABEA-89D7418ECC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F175E-B6F0-475C-BC58-5949B6365DE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84050-D941-74C9-265F-4B49E3682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7F1D6-F71B-A547-FF6A-3C8378882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AF22D-506E-426D-831B-3EDC496BF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4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>
          <a:xfrm>
            <a:off x="3709795" y="4771362"/>
            <a:ext cx="4869761" cy="20866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b="1" dirty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  <a:cs typeface="Times New Roman" pitchFamily="18" charset="0"/>
              </a:rPr>
              <a:t>Aaron Young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  <a:cs typeface="Times New Roman" pitchFamily="18" charset="0"/>
              </a:rPr>
              <a:t>Geologist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  <a:cs typeface="Times New Roman" pitchFamily="18" charset="0"/>
              </a:rPr>
              <a:t>Conservation and Survey Division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  <a:cs typeface="Times New Roman" pitchFamily="18" charset="0"/>
              </a:rPr>
              <a:t>University of Nebraska-Lincoln</a:t>
            </a:r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0175" y="814912"/>
            <a:ext cx="7163072" cy="296877"/>
          </a:xfrm>
        </p:spPr>
        <p:txBody>
          <a:bodyPr anchor="ctr">
            <a:no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Groundwater Level 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Changes In Nebraska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F5AA90-A7F8-4801-8C10-0397219603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UNL_CSD.tif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0" y="5410201"/>
            <a:ext cx="2075178" cy="1142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01" y="5107984"/>
            <a:ext cx="279013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6" t="25745" r="5946" b="10034"/>
          <a:stretch/>
        </p:blipFill>
        <p:spPr>
          <a:xfrm>
            <a:off x="3401352" y="1605130"/>
            <a:ext cx="5486648" cy="28457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33445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554512-5E12-97EA-D87D-0E1AB1939A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59A7AC-3CA9-B6F2-D9FF-F7ABDD67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35741-CCF3-1D4B-749B-34A2DDA4D6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EE3838-C01A-EC7C-89E3-ADF299AE6C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8" name="Picture 7" descr="A map of the soil level changes in nebraska&#10;&#10;Description automatically generated">
            <a:extLst>
              <a:ext uri="{FF2B5EF4-FFF2-40B4-BE49-F238E27FC236}">
                <a16:creationId xmlns:a16="http://schemas.microsoft.com/office/drawing/2014/main" id="{3BE9134E-2190-CF3B-0DDB-40B3E7157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18" y="0"/>
            <a:ext cx="8804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22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18406E-9317-2D93-C246-9E4391610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1545" y="1339713"/>
            <a:ext cx="6016402" cy="4960826"/>
          </a:xfrm>
        </p:spPr>
        <p:txBody>
          <a:bodyPr>
            <a:normAutofit fontScale="92500"/>
          </a:bodyPr>
          <a:lstStyle/>
          <a:p>
            <a:endParaRPr lang="en-US" sz="2400" dirty="0"/>
          </a:p>
          <a:p>
            <a:pPr mar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Climate change and water levels…</a:t>
            </a:r>
            <a:endParaRPr lang="en-US" sz="5800" dirty="0">
              <a:solidFill>
                <a:schemeClr val="tx1"/>
              </a:solidFill>
            </a:endParaRPr>
          </a:p>
          <a:p>
            <a:r>
              <a:rPr lang="en-US" sz="2400" dirty="0"/>
              <a:t>GW levels in the west will continue to decline.</a:t>
            </a:r>
          </a:p>
          <a:p>
            <a:r>
              <a:rPr lang="en-US" sz="2400" dirty="0"/>
              <a:t>GW levels in the Sandhills will continue to rise or remain steady.</a:t>
            </a:r>
          </a:p>
          <a:p>
            <a:r>
              <a:rPr lang="en-US" sz="2400" dirty="0"/>
              <a:t>GW Levels in the east-</a:t>
            </a:r>
          </a:p>
          <a:p>
            <a:pPr lvl="1"/>
            <a:r>
              <a:rPr lang="en-US" sz="2400" dirty="0"/>
              <a:t>Levels will become more variable based on annual climate variability.</a:t>
            </a:r>
          </a:p>
          <a:p>
            <a:pPr lvl="1"/>
            <a:r>
              <a:rPr lang="en-US" sz="2400" dirty="0"/>
              <a:t>The impact of drought events have greater impact on GW than extreme wet events.</a:t>
            </a:r>
          </a:p>
          <a:p>
            <a:pPr lvl="2"/>
            <a:r>
              <a:rPr lang="en-US" sz="2400" dirty="0"/>
              <a:t>Long term impacts of climate extremes on WL’s are difficult to predict.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A89701-E184-6DD2-B5EB-836B5480B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The Future…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85717-D9CA-D313-CEE4-3CCB2FAB44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aph with blue lines and numbers&#10;&#10;Description automatically generated">
            <a:extLst>
              <a:ext uri="{FF2B5EF4-FFF2-40B4-BE49-F238E27FC236}">
                <a16:creationId xmlns:a16="http://schemas.microsoft.com/office/drawing/2014/main" id="{DB8DB053-3152-8CA1-54E0-BBF31B42B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905" y="943016"/>
            <a:ext cx="3804495" cy="567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59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288DDA-7E03-2815-3ACB-2A9B71FCA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More Information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C65E92-874E-A226-6D90-7641A14408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8586FA-A47C-F6AE-B7A6-1E987D99A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740" y="2378171"/>
            <a:ext cx="7487528" cy="3804878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0AA39961-6EDA-E666-67EE-8E62146F25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80291" y="1781891"/>
            <a:ext cx="9656763" cy="565484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sz="3200" dirty="0"/>
              <a:t>https://snr.unl.edu/csd/map/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CFCEE1F-49E4-874E-61B1-668BF622BA94}"/>
              </a:ext>
            </a:extLst>
          </p:cNvPr>
          <p:cNvSpPr txBox="1">
            <a:spLocks/>
          </p:cNvSpPr>
          <p:nvPr/>
        </p:nvSpPr>
        <p:spPr>
          <a:xfrm>
            <a:off x="3885900" y="435312"/>
            <a:ext cx="4869761" cy="2086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366" b="0" i="0" kern="1200">
                <a:solidFill>
                  <a:srgbClr val="E72000"/>
                </a:solidFill>
                <a:latin typeface="+mn-lt"/>
                <a:ea typeface="URW Grotesk T Light" charset="0"/>
                <a:cs typeface="URW Grotesk T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366" b="0" i="0" kern="1200">
                <a:solidFill>
                  <a:srgbClr val="E72000"/>
                </a:solidFill>
                <a:latin typeface="+mn-lt"/>
                <a:ea typeface="URW Grotesk T Light" charset="0"/>
                <a:cs typeface="URW Grotesk T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366" b="0" i="0" kern="1200">
                <a:solidFill>
                  <a:srgbClr val="E72000"/>
                </a:solidFill>
                <a:latin typeface="+mn-lt"/>
                <a:ea typeface="URW Grotesk T Light" charset="0"/>
                <a:cs typeface="URW Grotesk T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366" b="0" i="0" kern="1200">
                <a:solidFill>
                  <a:srgbClr val="E72000"/>
                </a:solidFill>
                <a:latin typeface="+mn-lt"/>
                <a:ea typeface="URW Grotesk T Light" charset="0"/>
                <a:cs typeface="URW Grotesk T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366" b="0" i="0" kern="1200">
                <a:solidFill>
                  <a:srgbClr val="E72000"/>
                </a:solidFill>
                <a:latin typeface="+mn-lt"/>
                <a:ea typeface="URW Grotesk T Light" charset="0"/>
                <a:cs typeface="URW Grotesk 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  <a:cs typeface="Times New Roman" pitchFamily="18" charset="0"/>
              </a:rPr>
              <a:t>Aaron Young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  <a:cs typeface="Times New Roman" pitchFamily="18" charset="0"/>
              </a:rPr>
              <a:t>ayoung3@unl.edu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  <a:cs typeface="Times New Roman" pitchFamily="18" charset="0"/>
              </a:rPr>
              <a:t>402-472-8339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0073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sz="2668" dirty="0"/>
              <a:t>Involves 30 State and Federal agencies</a:t>
            </a:r>
          </a:p>
          <a:p>
            <a:pPr lvl="1"/>
            <a:r>
              <a:rPr lang="en-US" sz="2668" dirty="0"/>
              <a:t>UNL-CSD</a:t>
            </a:r>
          </a:p>
          <a:p>
            <a:pPr lvl="1"/>
            <a:r>
              <a:rPr lang="en-US" sz="2668" dirty="0"/>
              <a:t>23 Natural Resources Districts</a:t>
            </a:r>
          </a:p>
          <a:p>
            <a:pPr lvl="1"/>
            <a:r>
              <a:rPr lang="en-US" sz="2668" dirty="0"/>
              <a:t>USBR</a:t>
            </a:r>
          </a:p>
          <a:p>
            <a:pPr lvl="1"/>
            <a:r>
              <a:rPr lang="en-US" sz="2668" dirty="0"/>
              <a:t>2 NE Public Power and Irrigation Districts</a:t>
            </a:r>
          </a:p>
          <a:p>
            <a:pPr lvl="1"/>
            <a:r>
              <a:rPr lang="en-US" sz="2668" dirty="0"/>
              <a:t>USGS</a:t>
            </a:r>
          </a:p>
          <a:p>
            <a:r>
              <a:rPr lang="en-US" sz="2911" dirty="0"/>
              <a:t>Annual readings in ~6,500 wells</a:t>
            </a:r>
          </a:p>
          <a:p>
            <a:r>
              <a:rPr lang="en-US" sz="2911" dirty="0"/>
              <a:t>Since 1900, CSD has accumulated:</a:t>
            </a:r>
          </a:p>
          <a:p>
            <a:r>
              <a:rPr lang="en-US" sz="2911" dirty="0"/>
              <a:t>About 800,000 hand measurements from more than 24,000 observation wells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+mj-lt"/>
              </a:rPr>
              <a:t>Nebraska Groundwater-Level Monitoring Program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A98B0B-6F51-4206-8BF0-E095E41A84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446C50-E544-41D9-9D22-C1D17745B2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7" t="3341" r="26330"/>
          <a:stretch/>
        </p:blipFill>
        <p:spPr>
          <a:xfrm>
            <a:off x="8621283" y="1722733"/>
            <a:ext cx="2508076" cy="2953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21283" y="4735913"/>
            <a:ext cx="2187450" cy="190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 Credit: Shawna Richter-Ryerson</a:t>
            </a:r>
          </a:p>
        </p:txBody>
      </p:sp>
      <p:pic>
        <p:nvPicPr>
          <p:cNvPr id="10" name="Picture 9" descr="UNL_CSD.tif">
            <a:extLst>
              <a:ext uri="{FF2B5EF4-FFF2-40B4-BE49-F238E27FC236}">
                <a16:creationId xmlns:a16="http://schemas.microsoft.com/office/drawing/2014/main" id="{A8B54DD0-FE4F-4435-A6D2-B9133F052F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0" y="5943600"/>
            <a:ext cx="1503678" cy="82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71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1571822" y="1826475"/>
            <a:ext cx="5298210" cy="447417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8.6m irrigated acres of agricultural land</a:t>
            </a:r>
          </a:p>
          <a:p>
            <a:r>
              <a:rPr lang="en-US" dirty="0"/>
              <a:t>8.1m acre feet applied</a:t>
            </a:r>
          </a:p>
          <a:p>
            <a:pPr lvl="1"/>
            <a:r>
              <a:rPr lang="en-US" dirty="0"/>
              <a:t>7.4m acre feet from groundwater</a:t>
            </a:r>
          </a:p>
          <a:p>
            <a:pPr lvl="2"/>
            <a:r>
              <a:rPr lang="en-US" dirty="0"/>
              <a:t>More than 96,000 irrigation wells</a:t>
            </a:r>
          </a:p>
          <a:p>
            <a:pPr lvl="1"/>
            <a:r>
              <a:rPr lang="en-US" dirty="0"/>
              <a:t>0.7m acre feet from surface water sources</a:t>
            </a:r>
          </a:p>
          <a:p>
            <a:r>
              <a:rPr lang="en-US" dirty="0"/>
              <a:t>The prosperity of Nebraska’s economy depends on groundwater</a:t>
            </a:r>
          </a:p>
          <a:p>
            <a:endParaRPr lang="en-US" dirty="0"/>
          </a:p>
          <a:p>
            <a:pPr lvl="1"/>
            <a:endParaRPr lang="en-US" dirty="0"/>
          </a:p>
          <a:p>
            <a:pPr marL="0" lvl="1" indent="0">
              <a:buNone/>
            </a:pPr>
            <a:r>
              <a:rPr lang="en-US" sz="1600" dirty="0"/>
              <a:t>Source:2017 Census of Agriculture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2303" y="286874"/>
            <a:ext cx="7448017" cy="296877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Nebraska Groundwater-Level Monitoring Program</a:t>
            </a:r>
            <a:endParaRPr lang="en-US" sz="28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F5C3F9-FDAD-4A03-9BF1-E5C18E9C05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DC850F-CF28-41EC-9649-147EDFC8FD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Irrigation in Nebraska</a:t>
            </a:r>
          </a:p>
        </p:txBody>
      </p:sp>
      <p:pic>
        <p:nvPicPr>
          <p:cNvPr id="5" name="Picture 4" descr="UNL_CSD.tif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0" y="5943600"/>
            <a:ext cx="1503678" cy="82821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EFE034A-FE83-7D0E-A522-601E2ADE1C7A}"/>
              </a:ext>
            </a:extLst>
          </p:cNvPr>
          <p:cNvGraphicFramePr>
            <a:graphicFrameLocks noGrp="1"/>
          </p:cNvGraphicFramePr>
          <p:nvPr/>
        </p:nvGraphicFramePr>
        <p:xfrm>
          <a:off x="8178062" y="2475559"/>
          <a:ext cx="2278829" cy="3111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2877">
                  <a:extLst>
                    <a:ext uri="{9D8B030D-6E8A-4147-A177-3AD203B41FA5}">
                      <a16:colId xmlns:a16="http://schemas.microsoft.com/office/drawing/2014/main" val="1916148917"/>
                    </a:ext>
                  </a:extLst>
                </a:gridCol>
                <a:gridCol w="635952">
                  <a:extLst>
                    <a:ext uri="{9D8B030D-6E8A-4147-A177-3AD203B41FA5}">
                      <a16:colId xmlns:a16="http://schemas.microsoft.com/office/drawing/2014/main" val="819455266"/>
                    </a:ext>
                  </a:extLst>
                </a:gridCol>
              </a:tblGrid>
              <a:tr h="2922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Nebraska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8.6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09335"/>
                  </a:ext>
                </a:extLst>
              </a:tr>
              <a:tr h="2922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California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7.8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736132"/>
                  </a:ext>
                </a:extLst>
              </a:tr>
              <a:tr h="2922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Arkansas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4.9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480640"/>
                  </a:ext>
                </a:extLst>
              </a:tr>
              <a:tr h="2922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Texas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4.4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130460"/>
                  </a:ext>
                </a:extLst>
              </a:tr>
              <a:tr h="2922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Idaho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3.4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517861"/>
                  </a:ext>
                </a:extLst>
              </a:tr>
              <a:tr h="2922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Kansas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2.5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735140"/>
                  </a:ext>
                </a:extLst>
              </a:tr>
              <a:tr h="2922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Colorado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2.8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8007"/>
                  </a:ext>
                </a:extLst>
              </a:tr>
              <a:tr h="2922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Montana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2.1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105164"/>
                  </a:ext>
                </a:extLst>
              </a:tr>
              <a:tr h="2922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Mississippi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1.8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379917"/>
                  </a:ext>
                </a:extLst>
              </a:tr>
              <a:tr h="2922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Washington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1.7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0113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3640F2B-B14C-2962-C297-B99E6EB1B4C1}"/>
              </a:ext>
            </a:extLst>
          </p:cNvPr>
          <p:cNvSpPr txBox="1"/>
          <p:nvPr/>
        </p:nvSpPr>
        <p:spPr>
          <a:xfrm>
            <a:off x="8178062" y="1937480"/>
            <a:ext cx="227140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Top States in Irrigation</a:t>
            </a:r>
          </a:p>
          <a:p>
            <a:r>
              <a:rPr lang="en-US" sz="1400" dirty="0"/>
              <a:t>(Millions of Acres)</a:t>
            </a:r>
          </a:p>
        </p:txBody>
      </p:sp>
    </p:spTree>
    <p:extLst>
      <p:ext uri="{BB962C8B-B14F-4D97-AF65-F5344CB8AC3E}">
        <p14:creationId xmlns:p14="http://schemas.microsoft.com/office/powerpoint/2010/main" val="3348629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FB7A95-7E60-445E-888C-01F64A6440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D8D7768-6464-4720-88F1-605F10F30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C481D5-2E8E-4A59-B54F-A9BB53238E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14C6F0-D00E-4306-9283-BF4BC84B24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6" name="Picture 5" descr="UNL_CSD.tif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0" y="5943600"/>
            <a:ext cx="1503678" cy="828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0690C8-11D9-0934-8877-1F25E98BF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889" y="556880"/>
            <a:ext cx="10054222" cy="574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11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7292FE-EE0E-E277-391B-A14A558806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D90B29-526B-E4B1-D90F-EDE5D5773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094B5-4698-4149-409C-2CB2EC8B52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197E0C-20A6-54A8-28FD-6DB65A8D6F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7" name="Picture 6" descr="A map of a location of wells&#10;&#10;Description automatically generated">
            <a:extLst>
              <a:ext uri="{FF2B5EF4-FFF2-40B4-BE49-F238E27FC236}">
                <a16:creationId xmlns:a16="http://schemas.microsoft.com/office/drawing/2014/main" id="{223A84FF-BF1D-E350-D558-1526DBED2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971" y="2410326"/>
            <a:ext cx="5820759" cy="4313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B45A9B-CBB3-53EC-C092-82CB2B6DE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37" y="134482"/>
            <a:ext cx="6143061" cy="429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97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554512-5E12-97EA-D87D-0E1AB1939A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59A7AC-3CA9-B6F2-D9FF-F7ABDD67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35741-CCF3-1D4B-749B-34A2DDA4D6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EE3838-C01A-EC7C-89E3-ADF299AE6C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8" name="Picture 7" descr="A map of a normal precipitation&#10;&#10;Description automatically generated">
            <a:extLst>
              <a:ext uri="{FF2B5EF4-FFF2-40B4-BE49-F238E27FC236}">
                <a16:creationId xmlns:a16="http://schemas.microsoft.com/office/drawing/2014/main" id="{F8BAB76E-984D-7F58-9DB8-A20FAB129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5" y="0"/>
            <a:ext cx="8866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29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554512-5E12-97EA-D87D-0E1AB1939A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59A7AC-3CA9-B6F2-D9FF-F7ABDD67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35741-CCF3-1D4B-749B-34A2DDA4D6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EE3838-C01A-EC7C-89E3-ADF299AE6C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8" name="Picture 7" descr="A map of the soil level changes&#10;&#10;Description automatically generated">
            <a:extLst>
              <a:ext uri="{FF2B5EF4-FFF2-40B4-BE49-F238E27FC236}">
                <a16:creationId xmlns:a16="http://schemas.microsoft.com/office/drawing/2014/main" id="{19327981-BF4D-00BD-D7C9-ED24F7846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37" y="0"/>
            <a:ext cx="8793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86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554512-5E12-97EA-D87D-0E1AB1939A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59A7AC-3CA9-B6F2-D9FF-F7ABDD67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35741-CCF3-1D4B-749B-34A2DDA4D6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EE3838-C01A-EC7C-89E3-ADF299AE6C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8" name="Picture 7" descr="A map of the surrounding area&#10;&#10;Description automatically generated with medium confidence">
            <a:extLst>
              <a:ext uri="{FF2B5EF4-FFF2-40B4-BE49-F238E27FC236}">
                <a16:creationId xmlns:a16="http://schemas.microsoft.com/office/drawing/2014/main" id="{053895B5-F78A-02AE-D0A0-3EFE92E15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55" y="0"/>
            <a:ext cx="9005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62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554512-5E12-97EA-D87D-0E1AB1939A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59A7AC-3CA9-B6F2-D9FF-F7ABDD67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35741-CCF3-1D4B-749B-34A2DDA4D6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EE3838-C01A-EC7C-89E3-ADF299AE6C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8" name="Picture 7" descr="A map of the soil levels in nebraska&#10;&#10;Description automatically generated with medium confidence">
            <a:extLst>
              <a:ext uri="{FF2B5EF4-FFF2-40B4-BE49-F238E27FC236}">
                <a16:creationId xmlns:a16="http://schemas.microsoft.com/office/drawing/2014/main" id="{96C7E7ED-B882-EA36-F734-03AA71D0E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41" y="0"/>
            <a:ext cx="9295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85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1823</TotalTime>
  <Words>243</Words>
  <Application>Microsoft Office PowerPoint</Application>
  <PresentationFormat>Widescreen</PresentationFormat>
  <Paragraphs>63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Adobe Fan Heiti Std B</vt:lpstr>
      <vt:lpstr>Arial</vt:lpstr>
      <vt:lpstr>Calibri</vt:lpstr>
      <vt:lpstr>Calibri Light</vt:lpstr>
      <vt:lpstr>URWGroteskTLig</vt:lpstr>
      <vt:lpstr>Office Theme</vt:lpstr>
      <vt:lpstr>Groundwater Level  Changes In Nebraska</vt:lpstr>
      <vt:lpstr>Nebraska Groundwater-Level Monitoring Program</vt:lpstr>
      <vt:lpstr>Nebraska Groundwater-Level Monitoring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Future…</vt:lpstr>
      <vt:lpstr>More Information</vt:lpstr>
    </vt:vector>
  </TitlesOfParts>
  <Company>University of Nebraska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Nebraska’s Involvement in the NGWMN</dc:title>
  <dc:creator>Aaron Young</dc:creator>
  <cp:lastModifiedBy>Aaron Young</cp:lastModifiedBy>
  <cp:revision>2</cp:revision>
  <dcterms:created xsi:type="dcterms:W3CDTF">2023-11-03T13:41:13Z</dcterms:created>
  <dcterms:modified xsi:type="dcterms:W3CDTF">2023-11-07T17:44:34Z</dcterms:modified>
</cp:coreProperties>
</file>